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7" r:id="rId4"/>
    <p:sldId id="260" r:id="rId5"/>
    <p:sldId id="270" r:id="rId6"/>
    <p:sldId id="262" r:id="rId7"/>
    <p:sldId id="261" r:id="rId8"/>
    <p:sldId id="259" r:id="rId9"/>
    <p:sldId id="263" r:id="rId10"/>
    <p:sldId id="264" r:id="rId11"/>
    <p:sldId id="265" r:id="rId12"/>
    <p:sldId id="268" r:id="rId13"/>
    <p:sldId id="266" r:id="rId14"/>
    <p:sldId id="272" r:id="rId15"/>
    <p:sldId id="269" r:id="rId16"/>
    <p:sldId id="273" r:id="rId17"/>
    <p:sldId id="267" r:id="rId18"/>
    <p:sldId id="271" r:id="rId1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1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817" autoAdjust="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731B7-4237-4C9E-9447-F5057482FAE0}" type="datetimeFigureOut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33C93-8FE1-443D-B56F-8C9A7162024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2651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2183-26EB-48DC-B77C-7C64496CCA76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5694-D12F-407E-867F-4076AC2A118E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C0EA-06F9-48B6-A22C-AC39BA19D40E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AD04-31F8-4442-8C4E-60706E3D8CCA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C32-B83A-40C6-80BF-874E722D6F0F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B1AFC-DCF4-4E07-9E09-A098300B4111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838B-111C-4BA8-9524-18855DF2D9EC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7CB25-D4A4-4F12-A5FA-A839D01809A1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32AC-A00B-4AE0-9D92-6DC042CD7FA9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A3C71-ABDD-4451-B05E-98F2919C70A5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9326-ADEC-472D-A7C5-DE0151D203E0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B4987-1982-4A6B-9CA3-F8EFDF269F13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solarcoin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edium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1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DIGITALIZACIJA ELEKTROENERGETSKOG SEKTORA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 I  IZAZOVI KIBERNETIČKE SIGURNOSTI</a:t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21. ožujka 2019.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0" y="1412875"/>
            <a:ext cx="9144000" cy="5445125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endParaRPr lang="hr-HR" dirty="0"/>
          </a:p>
          <a:p>
            <a:pPr marL="0" indent="0" algn="ctr">
              <a:buNone/>
            </a:pPr>
            <a:r>
              <a:rPr lang="hr-HR" b="1" dirty="0" err="1"/>
              <a:t>BLOCKCHAIN</a:t>
            </a:r>
            <a:r>
              <a:rPr lang="hr-HR" b="1" dirty="0"/>
              <a:t> U ENERGETICI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dirty="0"/>
              <a:t>Boris Njavro, Energy </a:t>
            </a:r>
            <a:r>
              <a:rPr lang="hr-HR" dirty="0" err="1"/>
              <a:t>Code</a:t>
            </a:r>
            <a:r>
              <a:rPr lang="hr-HR" dirty="0"/>
              <a:t> d.o.o.</a:t>
            </a:r>
          </a:p>
          <a:p>
            <a:pPr marL="0" indent="0" algn="ctr">
              <a:buNone/>
            </a:pPr>
            <a:r>
              <a:rPr lang="hr-HR" dirty="0"/>
              <a:t>Boris Golub, </a:t>
            </a:r>
            <a:r>
              <a:rPr lang="hr-HR" dirty="0" err="1"/>
              <a:t>Adnet</a:t>
            </a:r>
            <a:r>
              <a:rPr lang="hr-HR" dirty="0"/>
              <a:t> d.o.o.</a:t>
            </a:r>
          </a:p>
          <a:p>
            <a:pPr marL="0" indent="0" algn="ctr">
              <a:buNone/>
            </a:pPr>
            <a:r>
              <a:rPr lang="hr-HR" dirty="0"/>
              <a:t>Alen </a:t>
            </a:r>
            <a:r>
              <a:rPr lang="hr-HR" dirty="0" err="1"/>
              <a:t>Hrga</a:t>
            </a:r>
            <a:r>
              <a:rPr lang="hr-HR" dirty="0"/>
              <a:t>, FER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10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DIGITALIZACIJA ELEKTROENERGETSKOG SEKTORA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 I  IZAZOVI KIBERNETIČKE SIGURNOSTI</a:t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21. ožujka 2019.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539552" y="1203669"/>
            <a:ext cx="8363272" cy="5012703"/>
          </a:xfrm>
          <a:ln>
            <a:solidFill>
              <a:schemeClr val="bg1"/>
            </a:solidFill>
          </a:ln>
        </p:spPr>
        <p:txBody>
          <a:bodyPr/>
          <a:lstStyle/>
          <a:p>
            <a:endParaRPr lang="hr-HR" dirty="0"/>
          </a:p>
          <a:p>
            <a:pPr marL="0" indent="0">
              <a:buNone/>
            </a:pPr>
            <a:r>
              <a:rPr lang="hr-HR" b="1" dirty="0"/>
              <a:t>Što kad ste:</a:t>
            </a:r>
          </a:p>
          <a:p>
            <a:pPr>
              <a:buFontTx/>
              <a:buChar char="-"/>
            </a:pPr>
            <a:r>
              <a:rPr lang="hr-HR" dirty="0"/>
              <a:t>Mali proizvođač </a:t>
            </a:r>
            <a:r>
              <a:rPr lang="hr-HR" dirty="0" err="1"/>
              <a:t>EE</a:t>
            </a:r>
            <a:r>
              <a:rPr lang="hr-HR" dirty="0"/>
              <a:t> koji nije u kvoti poticaja (a trgovanje energijom vam nije „</a:t>
            </a:r>
            <a:r>
              <a:rPr lang="hr-HR" dirty="0" err="1"/>
              <a:t>core</a:t>
            </a:r>
            <a:r>
              <a:rPr lang="hr-HR" dirty="0"/>
              <a:t> </a:t>
            </a:r>
            <a:r>
              <a:rPr lang="hr-HR" dirty="0" err="1"/>
              <a:t>business</a:t>
            </a:r>
            <a:r>
              <a:rPr lang="hr-HR" dirty="0"/>
              <a:t>”)</a:t>
            </a:r>
          </a:p>
          <a:p>
            <a:pPr>
              <a:buFontTx/>
              <a:buChar char="-"/>
            </a:pPr>
            <a:r>
              <a:rPr lang="hr-HR" dirty="0"/>
              <a:t>Vlasnik spremišta energije i/ili fleksibilne potrošnje/proizvodnje</a:t>
            </a:r>
          </a:p>
          <a:p>
            <a:pPr>
              <a:buFontTx/>
              <a:buChar char="-"/>
            </a:pPr>
            <a:r>
              <a:rPr lang="hr-HR" dirty="0"/>
              <a:t>Vlasnik električnog vozila</a:t>
            </a:r>
          </a:p>
          <a:p>
            <a:pPr>
              <a:buFontTx/>
              <a:buChar char="-"/>
            </a:pPr>
            <a:r>
              <a:rPr lang="hr-HR" dirty="0"/>
              <a:t>Opskrbljivač/Trgovac koji želi popuniti svoj raspored i/ili naći alternativnu ponudu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8984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11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DIGITALIZACIJA ELEKTROENERGETSKOG SEKTORA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 I  IZAZOVI KIBERNETIČKE SIGURNOSTI</a:t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21. ožujka 2019.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457200" y="1412875"/>
            <a:ext cx="8363272" cy="5012703"/>
          </a:xfrm>
          <a:ln>
            <a:solidFill>
              <a:schemeClr val="bg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hr-HR" b="1" dirty="0"/>
              <a:t>Platforma za pristup tržištu električne energije i pomoćnim uslugama</a:t>
            </a:r>
          </a:p>
          <a:p>
            <a:pPr>
              <a:buFontTx/>
              <a:buChar char="-"/>
            </a:pPr>
            <a:r>
              <a:rPr lang="hr-HR" dirty="0"/>
              <a:t>Jednostavno povezivanje na Platformu – inteligentni algoritmi predviđanja integrirani s preferencijama korisnika</a:t>
            </a:r>
          </a:p>
          <a:p>
            <a:pPr>
              <a:buFontTx/>
              <a:buChar char="-"/>
            </a:pPr>
            <a:r>
              <a:rPr lang="hr-HR" dirty="0"/>
              <a:t>Sučeljavanje ponude i potražnje (kapaciteti proizvodnje, fleksibilnost, dinamika…)</a:t>
            </a:r>
          </a:p>
          <a:p>
            <a:pPr>
              <a:buFontTx/>
              <a:buChar char="-"/>
            </a:pPr>
            <a:r>
              <a:rPr lang="hr-HR" dirty="0"/>
              <a:t>Poveznica prema Tržištu </a:t>
            </a:r>
            <a:r>
              <a:rPr lang="hr-HR" dirty="0" err="1"/>
              <a:t>EE</a:t>
            </a:r>
            <a:r>
              <a:rPr lang="hr-HR" dirty="0"/>
              <a:t>, </a:t>
            </a:r>
            <a:r>
              <a:rPr lang="hr-HR" dirty="0" err="1"/>
              <a:t>OPS</a:t>
            </a:r>
            <a:r>
              <a:rPr lang="hr-HR" dirty="0"/>
              <a:t>-u, </a:t>
            </a:r>
            <a:r>
              <a:rPr lang="hr-HR" dirty="0" err="1"/>
              <a:t>ODS</a:t>
            </a:r>
            <a:r>
              <a:rPr lang="hr-HR" dirty="0"/>
              <a:t>-u</a:t>
            </a:r>
          </a:p>
          <a:p>
            <a:pPr>
              <a:buFontTx/>
              <a:buChar char="-"/>
            </a:pPr>
            <a:r>
              <a:rPr lang="hr-HR" dirty="0"/>
              <a:t>Transakcije osigurane </a:t>
            </a:r>
            <a:r>
              <a:rPr lang="hr-HR" dirty="0" err="1"/>
              <a:t>blockchain</a:t>
            </a:r>
            <a:r>
              <a:rPr lang="hr-HR" dirty="0"/>
              <a:t>-om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4196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12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DIGITALIZACIJA ELEKTROENERGETSKOG SEKTORA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 I  IZAZOVI KIBERNETIČKE SIGURNOSTI</a:t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21. ožujka 2019.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kstniOkvir 2">
            <a:extLst>
              <a:ext uri="{FF2B5EF4-FFF2-40B4-BE49-F238E27FC236}">
                <a16:creationId xmlns:a16="http://schemas.microsoft.com/office/drawing/2014/main" id="{AAD8328F-32A6-416E-851F-D8617D69AA50}"/>
              </a:ext>
            </a:extLst>
          </p:cNvPr>
          <p:cNvSpPr txBox="1"/>
          <p:nvPr/>
        </p:nvSpPr>
        <p:spPr>
          <a:xfrm>
            <a:off x="242156" y="6430363"/>
            <a:ext cx="6850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Preuzeto s www.parthinfosystems.com.</a:t>
            </a:r>
          </a:p>
        </p:txBody>
      </p:sp>
      <p:pic>
        <p:nvPicPr>
          <p:cNvPr id="4098" name="Picture 2" descr="http://www.parthinfosystems.com/images/energy/Verv-peer-to-peer-energy-trading.png">
            <a:extLst>
              <a:ext uri="{FF2B5EF4-FFF2-40B4-BE49-F238E27FC236}">
                <a16:creationId xmlns:a16="http://schemas.microsoft.com/office/drawing/2014/main" id="{C35F3C9D-F7C2-4901-85F5-0A386A29E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67983"/>
            <a:ext cx="7721745" cy="4602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8005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13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DIGITALIZACIJA ELEKTROENERGETSKOG SEKTORA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 I  IZAZOVI KIBERNETIČKE SIGURNOSTI</a:t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21. ožujka 2019.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457200" y="1788591"/>
            <a:ext cx="8363272" cy="4636987"/>
          </a:xfrm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b="1" dirty="0" err="1"/>
              <a:t>Blockchain</a:t>
            </a:r>
            <a:r>
              <a:rPr lang="hr-HR" b="1" dirty="0"/>
              <a:t> čvorovi i korisnici Platforme</a:t>
            </a:r>
          </a:p>
          <a:p>
            <a:pPr>
              <a:buFontTx/>
              <a:buChar char="-"/>
            </a:pPr>
            <a:r>
              <a:rPr lang="hr-HR" dirty="0"/>
              <a:t>Svaki korisnik je potencijalni čvor jer mu je u interesu osigurati rada Platforme (privatni </a:t>
            </a:r>
            <a:r>
              <a:rPr lang="hr-HR" dirty="0" err="1"/>
              <a:t>blockchain</a:t>
            </a:r>
            <a:r>
              <a:rPr lang="hr-HR" dirty="0"/>
              <a:t>)</a:t>
            </a:r>
          </a:p>
          <a:p>
            <a:pPr>
              <a:buFontTx/>
              <a:buChar char="-"/>
            </a:pPr>
            <a:r>
              <a:rPr lang="hr-HR" dirty="0"/>
              <a:t>Obavljanje transakcija može biti nagrađeno određenim udjelom u energiji ili uslugama</a:t>
            </a:r>
          </a:p>
          <a:p>
            <a:pPr>
              <a:buFontTx/>
              <a:buChar char="-"/>
            </a:pPr>
            <a:r>
              <a:rPr lang="hr-HR" dirty="0"/>
              <a:t>U okviru </a:t>
            </a:r>
            <a:r>
              <a:rPr lang="hr-HR" dirty="0" err="1"/>
              <a:t>blockchain</a:t>
            </a:r>
            <a:r>
              <a:rPr lang="hr-HR" dirty="0"/>
              <a:t> strukture mogu se implementirati i ugovori vezani uz svaku transakciju</a:t>
            </a:r>
          </a:p>
          <a:p>
            <a:pPr>
              <a:buFontTx/>
              <a:buChar char="-"/>
            </a:pPr>
            <a:endParaRPr lang="hr-HR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4571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14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DIGITALIZACIJA ELEKTROENERGETSKOG SEKTORA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 I  IZAZOVI KIBERNETIČKE SIGURNOSTI</a:t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21. ožujka 2019.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457984" y="1354154"/>
            <a:ext cx="8363272" cy="4636987"/>
          </a:xfrm>
          <a:ln>
            <a:solidFill>
              <a:schemeClr val="bg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hr-HR" b="1" dirty="0"/>
              <a:t>Druge primjene </a:t>
            </a:r>
            <a:r>
              <a:rPr lang="hr-HR" b="1" dirty="0" err="1"/>
              <a:t>blockchaina</a:t>
            </a:r>
            <a:r>
              <a:rPr lang="hr-HR" b="1" dirty="0"/>
              <a:t> u energetici</a:t>
            </a:r>
          </a:p>
          <a:p>
            <a:pPr>
              <a:buFontTx/>
              <a:buChar char="-"/>
            </a:pPr>
            <a:r>
              <a:rPr lang="hr-HR" dirty="0"/>
              <a:t>Razmjena podataka o obračunskim mjerenjima direktno između korisnika</a:t>
            </a:r>
          </a:p>
          <a:p>
            <a:pPr>
              <a:buFontTx/>
              <a:buChar char="-"/>
            </a:pPr>
            <a:r>
              <a:rPr lang="hr-HR" dirty="0"/>
              <a:t>Razmjena planova proizvodnje i realizacije</a:t>
            </a:r>
          </a:p>
          <a:p>
            <a:pPr>
              <a:buFontTx/>
              <a:buChar char="-"/>
            </a:pPr>
            <a:r>
              <a:rPr lang="hr-HR" dirty="0"/>
              <a:t>Poticanje proizvodnje iz </a:t>
            </a:r>
            <a:r>
              <a:rPr lang="hr-HR" dirty="0" err="1"/>
              <a:t>OIE</a:t>
            </a:r>
            <a:r>
              <a:rPr lang="hr-HR" dirty="0"/>
              <a:t> (</a:t>
            </a:r>
            <a:r>
              <a:rPr lang="hr-HR" dirty="0" err="1"/>
              <a:t>SolarCoin</a:t>
            </a:r>
            <a:r>
              <a:rPr lang="hr-HR" dirty="0"/>
              <a:t>, </a:t>
            </a:r>
            <a:r>
              <a:rPr lang="hr-HR" dirty="0">
                <a:hlinkClick r:id="rId2"/>
              </a:rPr>
              <a:t>https://solarcoin.org/</a:t>
            </a:r>
            <a:r>
              <a:rPr lang="hr-HR" dirty="0"/>
              <a:t>)</a:t>
            </a:r>
          </a:p>
          <a:p>
            <a:pPr>
              <a:buFontTx/>
              <a:buChar char="-"/>
            </a:pPr>
            <a:r>
              <a:rPr lang="hr-HR" dirty="0"/>
              <a:t>Trgovanje zelenim certifikatima i emisijama CO2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kstniOkvir 7">
            <a:extLst>
              <a:ext uri="{FF2B5EF4-FFF2-40B4-BE49-F238E27FC236}">
                <a16:creationId xmlns:a16="http://schemas.microsoft.com/office/drawing/2014/main" id="{B3112066-27F4-4AFB-8483-645D36E1BBF7}"/>
              </a:ext>
            </a:extLst>
          </p:cNvPr>
          <p:cNvSpPr txBox="1"/>
          <p:nvPr/>
        </p:nvSpPr>
        <p:spPr>
          <a:xfrm>
            <a:off x="457200" y="5892581"/>
            <a:ext cx="8579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i="1" dirty="0"/>
              <a:t>„</a:t>
            </a:r>
            <a:r>
              <a:rPr lang="en-US" i="1" dirty="0"/>
              <a:t>Blockchain technology in the energy sector: A systematic review of</a:t>
            </a:r>
          </a:p>
          <a:p>
            <a:r>
              <a:rPr lang="en-US" i="1" dirty="0"/>
              <a:t>challenges and opportunities</a:t>
            </a:r>
            <a:r>
              <a:rPr lang="hr-HR" i="1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0796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15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DIGITALIZACIJA ELEKTROENERGETSKOG SEKTORA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 I  IZAZOVI KIBERNETIČKE SIGURNOSTI</a:t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21. ožujka 2019.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457200" y="1412875"/>
            <a:ext cx="8363272" cy="5012703"/>
          </a:xfrm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b="1" dirty="0"/>
              <a:t>Kako </a:t>
            </a:r>
            <a:r>
              <a:rPr lang="hr-HR" b="1" dirty="0" err="1"/>
              <a:t>blockchain</a:t>
            </a:r>
            <a:r>
              <a:rPr lang="hr-HR" b="1" dirty="0"/>
              <a:t> osigurava sigurnost transakcija?</a:t>
            </a:r>
          </a:p>
          <a:p>
            <a:pPr>
              <a:buFontTx/>
              <a:buChar char="-"/>
            </a:pPr>
            <a:r>
              <a:rPr lang="hr-HR" dirty="0"/>
              <a:t>Distribuiranost osigurava višestruku redundanciju podataka i onemogućava jednostranu promjenu podataka</a:t>
            </a:r>
          </a:p>
          <a:p>
            <a:pPr>
              <a:buFontTx/>
              <a:buChar char="-"/>
            </a:pPr>
            <a:r>
              <a:rPr lang="hr-HR" dirty="0"/>
              <a:t>Nema centralnog posrednika u odobravanju transakcija (nema slabe točke)</a:t>
            </a:r>
          </a:p>
          <a:p>
            <a:pPr>
              <a:buFontTx/>
              <a:buChar char="-"/>
            </a:pPr>
            <a:r>
              <a:rPr lang="hr-HR" dirty="0"/>
              <a:t>Enkripcija podataka </a:t>
            </a:r>
          </a:p>
          <a:p>
            <a:pPr lvl="1">
              <a:buFontTx/>
              <a:buChar char="-"/>
            </a:pPr>
            <a:r>
              <a:rPr lang="en-US" dirty="0"/>
              <a:t>Secure Hash Algorithm 256 (SHA-256) </a:t>
            </a:r>
            <a:endParaRPr lang="hr-HR" dirty="0"/>
          </a:p>
          <a:p>
            <a:pPr lvl="1">
              <a:buFontTx/>
              <a:buChar char="-"/>
            </a:pPr>
            <a:r>
              <a:rPr lang="en-US" dirty="0"/>
              <a:t>RACE Integrity Primitives Evaluation Message Digest 160 (RIPEMD-160)</a:t>
            </a:r>
            <a:endParaRPr lang="hr-HR" dirty="0"/>
          </a:p>
          <a:p>
            <a:pPr>
              <a:buFontTx/>
              <a:buChar char="-"/>
            </a:pPr>
            <a:endParaRPr lang="hr-HR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8582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16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DIGITALIZACIJA ELEKTROENERGETSKOG SEKTORA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 I  IZAZOVI KIBERNETIČKE SIGURNOSTI</a:t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21. ožujka 2019.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390364" y="1231983"/>
            <a:ext cx="8363272" cy="716805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 err="1"/>
              <a:t>Hash</a:t>
            </a:r>
            <a:r>
              <a:rPr lang="hr-HR" b="1" dirty="0"/>
              <a:t> funkcija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Povezana slika">
            <a:extLst>
              <a:ext uri="{FF2B5EF4-FFF2-40B4-BE49-F238E27FC236}">
                <a16:creationId xmlns:a16="http://schemas.microsoft.com/office/drawing/2014/main" id="{D729182A-470E-425A-9A23-5E8B60C8C4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80" y="1761911"/>
            <a:ext cx="6660232" cy="4455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1454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17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DIGITALIZACIJA ELEKTROENERGETSKOG SEKTORA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 I  IZAZOVI KIBERNETIČKE SIGURNOSTI</a:t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21. ožujka 2019.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457200" y="1412875"/>
            <a:ext cx="8363272" cy="5012703"/>
          </a:xfrm>
          <a:ln>
            <a:solidFill>
              <a:schemeClr val="bg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hr-HR" b="1" dirty="0"/>
              <a:t>Ranjivost i manjkavost </a:t>
            </a:r>
            <a:r>
              <a:rPr lang="hr-HR" b="1" dirty="0" err="1"/>
              <a:t>blockchaina</a:t>
            </a:r>
            <a:endParaRPr lang="hr-HR" b="1" dirty="0"/>
          </a:p>
          <a:p>
            <a:pPr>
              <a:buFontTx/>
              <a:buChar char="-"/>
            </a:pPr>
            <a:r>
              <a:rPr lang="hr-HR" dirty="0"/>
              <a:t>„Napad 51%” - ako napadač na sustav posjeduje više od 51% računalne snage za obradu transakcija</a:t>
            </a:r>
          </a:p>
          <a:p>
            <a:pPr>
              <a:buFontTx/>
              <a:buChar char="-"/>
            </a:pPr>
            <a:r>
              <a:rPr lang="hr-HR" dirty="0"/>
              <a:t>Pravna nedorečenost u slučaju </a:t>
            </a:r>
            <a:r>
              <a:rPr lang="hr-HR" dirty="0" err="1"/>
              <a:t>bug-a</a:t>
            </a:r>
            <a:r>
              <a:rPr lang="hr-HR" dirty="0"/>
              <a:t> ili izlaska iz </a:t>
            </a:r>
            <a:r>
              <a:rPr lang="hr-HR" dirty="0" err="1"/>
              <a:t>Blockchaina</a:t>
            </a:r>
            <a:endParaRPr lang="hr-HR" dirty="0"/>
          </a:p>
          <a:p>
            <a:pPr>
              <a:buFontTx/>
              <a:buChar char="-"/>
            </a:pPr>
            <a:r>
              <a:rPr lang="hr-HR" dirty="0"/>
              <a:t>Nedovoljna distribuiranost čvorova – mali </a:t>
            </a:r>
            <a:r>
              <a:rPr lang="hr-HR" dirty="0" err="1"/>
              <a:t>blockchain</a:t>
            </a:r>
            <a:r>
              <a:rPr lang="hr-HR" dirty="0"/>
              <a:t>-ovi</a:t>
            </a:r>
          </a:p>
          <a:p>
            <a:pPr>
              <a:buFontTx/>
              <a:buChar char="-"/>
            </a:pPr>
            <a:r>
              <a:rPr lang="hr-HR" dirty="0"/>
              <a:t>Neograničen rast mreže i spremišta transakcija</a:t>
            </a:r>
          </a:p>
          <a:p>
            <a:pPr>
              <a:buFontTx/>
              <a:buChar char="-"/>
            </a:pPr>
            <a:endParaRPr lang="hr-HR" dirty="0"/>
          </a:p>
          <a:p>
            <a:pPr>
              <a:buFontTx/>
              <a:buChar char="-"/>
            </a:pPr>
            <a:endParaRPr lang="hr-HR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8728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18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DIGITALIZACIJA ELEKTROENERGETSKOG SEKTORA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 I  IZAZOVI KIBERNETIČKE SIGURNOSTI</a:t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21. ožujka 2019.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457200" y="1412875"/>
            <a:ext cx="8363272" cy="5012703"/>
          </a:xfrm>
          <a:ln>
            <a:solidFill>
              <a:schemeClr val="bg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hr-HR" b="1" dirty="0"/>
              <a:t>Zaključak</a:t>
            </a:r>
          </a:p>
          <a:p>
            <a:pPr>
              <a:buFontTx/>
              <a:buChar char="-"/>
            </a:pPr>
            <a:r>
              <a:rPr lang="hr-HR" dirty="0"/>
              <a:t>Iako nesavršen, </a:t>
            </a:r>
            <a:r>
              <a:rPr lang="hr-HR" dirty="0" err="1"/>
              <a:t>blockchain</a:t>
            </a:r>
            <a:r>
              <a:rPr lang="hr-HR" dirty="0"/>
              <a:t> predstavlja odličan alat za primjenu u energetici: transakcije kupoprodaje energije i/ili pomoćnih usluga</a:t>
            </a:r>
          </a:p>
          <a:p>
            <a:pPr>
              <a:buFontTx/>
              <a:buChar char="-"/>
            </a:pPr>
            <a:r>
              <a:rPr lang="hr-HR" dirty="0"/>
              <a:t>Po svojoj prirodi, </a:t>
            </a:r>
            <a:r>
              <a:rPr lang="hr-HR" dirty="0" err="1"/>
              <a:t>blockchain</a:t>
            </a:r>
            <a:r>
              <a:rPr lang="hr-HR" dirty="0"/>
              <a:t> je sigurnosni mehanizam, pa ja i iskoristiv i za povećanje sigurnosti transakcija u sustavu</a:t>
            </a:r>
          </a:p>
          <a:p>
            <a:pPr>
              <a:buFontTx/>
              <a:buChar char="-"/>
            </a:pPr>
            <a:r>
              <a:rPr lang="hr-HR" dirty="0"/>
              <a:t>Sigurnost </a:t>
            </a:r>
            <a:r>
              <a:rPr lang="hr-HR" dirty="0" err="1"/>
              <a:t>blockchaina</a:t>
            </a:r>
            <a:r>
              <a:rPr lang="hr-HR" dirty="0"/>
              <a:t> povećava se s njegovim širenjem na sve više čvorova i korisnika</a:t>
            </a:r>
          </a:p>
          <a:p>
            <a:pPr>
              <a:buFontTx/>
              <a:buChar char="-"/>
            </a:pPr>
            <a:endParaRPr lang="hr-HR" dirty="0"/>
          </a:p>
          <a:p>
            <a:pPr>
              <a:buFontTx/>
              <a:buChar char="-"/>
            </a:pPr>
            <a:endParaRPr lang="hr-HR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2337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2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DIGITALIZACIJA ELEKTROENERGETSKOG SEKTORA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 I  IZAZOVI KIBERNETIČKE SIGURNOSTI</a:t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21. ožujka 2019.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 descr="Slikovni rezultat za bitcoin success">
            <a:extLst>
              <a:ext uri="{FF2B5EF4-FFF2-40B4-BE49-F238E27FC236}">
                <a16:creationId xmlns:a16="http://schemas.microsoft.com/office/drawing/2014/main" id="{320C8968-E2A5-4FFB-AA7D-46DB3A3832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32144"/>
            <a:ext cx="7384257" cy="4602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niOkvir 2">
            <a:extLst>
              <a:ext uri="{FF2B5EF4-FFF2-40B4-BE49-F238E27FC236}">
                <a16:creationId xmlns:a16="http://schemas.microsoft.com/office/drawing/2014/main" id="{AAD8328F-32A6-416E-851F-D8617D69AA50}"/>
              </a:ext>
            </a:extLst>
          </p:cNvPr>
          <p:cNvSpPr txBox="1"/>
          <p:nvPr/>
        </p:nvSpPr>
        <p:spPr>
          <a:xfrm>
            <a:off x="242156" y="6430363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Preuzeto s www.bitcoinist.com</a:t>
            </a:r>
          </a:p>
        </p:txBody>
      </p:sp>
      <p:pic>
        <p:nvPicPr>
          <p:cNvPr id="1028" name="Picture 4" descr="Slikovni rezultat za eyes out with dollar signs">
            <a:extLst>
              <a:ext uri="{FF2B5EF4-FFF2-40B4-BE49-F238E27FC236}">
                <a16:creationId xmlns:a16="http://schemas.microsoft.com/office/drawing/2014/main" id="{88F11FD1-73FA-4BB0-AC94-AA0AB8C09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877" y="1330675"/>
            <a:ext cx="2137420" cy="2137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Slikovni rezultat za sad smile">
            <a:extLst>
              <a:ext uri="{FF2B5EF4-FFF2-40B4-BE49-F238E27FC236}">
                <a16:creationId xmlns:a16="http://schemas.microsoft.com/office/drawing/2014/main" id="{C4B0768B-B520-44B2-8575-9A71DCF77F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87"/>
          <a:stretch/>
        </p:blipFill>
        <p:spPr bwMode="auto">
          <a:xfrm>
            <a:off x="3275856" y="1324378"/>
            <a:ext cx="4642441" cy="4623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7559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3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DIGITALIZACIJA ELEKTROENERGETSKOG SEKTORA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 I  IZAZOVI KIBERNETIČKE SIGURNOSTI</a:t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21. ožujka 2019.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457200" y="1412875"/>
            <a:ext cx="8363272" cy="5012703"/>
          </a:xfrm>
          <a:ln>
            <a:solidFill>
              <a:schemeClr val="bg1"/>
            </a:solidFill>
          </a:ln>
        </p:spPr>
        <p:txBody>
          <a:bodyPr/>
          <a:lstStyle/>
          <a:p>
            <a:endParaRPr lang="hr-HR" dirty="0"/>
          </a:p>
          <a:p>
            <a:pPr marL="0" indent="0">
              <a:buNone/>
            </a:pPr>
            <a:r>
              <a:rPr lang="hr-HR" b="1" dirty="0"/>
              <a:t>SADRŽAJ:</a:t>
            </a:r>
          </a:p>
          <a:p>
            <a:pPr marL="0" indent="0">
              <a:buNone/>
            </a:pPr>
            <a:r>
              <a:rPr lang="hr-HR" dirty="0"/>
              <a:t>1. </a:t>
            </a:r>
            <a:r>
              <a:rPr lang="hr-HR" dirty="0" err="1"/>
              <a:t>Blockchain</a:t>
            </a:r>
            <a:r>
              <a:rPr lang="hr-HR" dirty="0"/>
              <a:t>? </a:t>
            </a:r>
            <a:r>
              <a:rPr lang="hr-HR" sz="2000" dirty="0"/>
              <a:t>https://www.youtube.com/watch?v=FMWVmMM2_f8</a:t>
            </a:r>
          </a:p>
          <a:p>
            <a:pPr marL="0" indent="0">
              <a:buNone/>
            </a:pPr>
            <a:r>
              <a:rPr lang="hr-HR" dirty="0"/>
              <a:t>2. Energetika?</a:t>
            </a:r>
          </a:p>
          <a:p>
            <a:pPr marL="0" indent="0">
              <a:buNone/>
            </a:pPr>
            <a:r>
              <a:rPr lang="hr-HR" dirty="0"/>
              <a:t>3. </a:t>
            </a:r>
            <a:r>
              <a:rPr lang="hr-HR" dirty="0" err="1"/>
              <a:t>Blockchain</a:t>
            </a:r>
            <a:r>
              <a:rPr lang="hr-HR" dirty="0"/>
              <a:t> u energetici!</a:t>
            </a:r>
          </a:p>
          <a:p>
            <a:pPr marL="0" indent="0">
              <a:buNone/>
            </a:pPr>
            <a:r>
              <a:rPr lang="hr-HR" dirty="0"/>
              <a:t>4. Zaključak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5790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4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DIGITALIZACIJA ELEKTROENERGETSKOG SEKTORA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 I  IZAZOVI KIBERNETIČKE SIGURNOSTI</a:t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21. ožujka 2019.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539552" y="1095229"/>
            <a:ext cx="8363272" cy="5012703"/>
          </a:xfrm>
          <a:ln>
            <a:solidFill>
              <a:schemeClr val="bg1"/>
            </a:solidFill>
          </a:ln>
        </p:spPr>
        <p:txBody>
          <a:bodyPr/>
          <a:lstStyle/>
          <a:p>
            <a:endParaRPr lang="hr-HR" dirty="0"/>
          </a:p>
          <a:p>
            <a:pPr marL="0" indent="0">
              <a:buNone/>
            </a:pPr>
            <a:r>
              <a:rPr lang="hr-HR" b="1" dirty="0"/>
              <a:t>Povijest </a:t>
            </a:r>
            <a:r>
              <a:rPr lang="hr-HR" b="1" dirty="0" err="1"/>
              <a:t>blockchain</a:t>
            </a:r>
            <a:r>
              <a:rPr lang="hr-HR" b="1" dirty="0"/>
              <a:t>-a</a:t>
            </a:r>
          </a:p>
          <a:p>
            <a:pPr>
              <a:buFontTx/>
              <a:buChar char="-"/>
            </a:pPr>
            <a:r>
              <a:rPr lang="hr-HR" dirty="0"/>
              <a:t>2008. </a:t>
            </a:r>
            <a:r>
              <a:rPr lang="hr-HR" dirty="0" err="1"/>
              <a:t>Satoshi</a:t>
            </a:r>
            <a:r>
              <a:rPr lang="hr-HR" dirty="0"/>
              <a:t> </a:t>
            </a:r>
            <a:r>
              <a:rPr lang="hr-HR" dirty="0" err="1"/>
              <a:t>Nakamoto</a:t>
            </a:r>
            <a:r>
              <a:rPr lang="hr-HR" dirty="0"/>
              <a:t>: „Bitcoin - a </a:t>
            </a:r>
            <a:r>
              <a:rPr lang="hr-HR" dirty="0" err="1"/>
              <a:t>peer</a:t>
            </a:r>
            <a:r>
              <a:rPr lang="hr-HR" dirty="0"/>
              <a:t>-to-</a:t>
            </a:r>
            <a:r>
              <a:rPr lang="hr-HR" dirty="0" err="1"/>
              <a:t>peer</a:t>
            </a:r>
            <a:r>
              <a:rPr lang="hr-HR" dirty="0"/>
              <a:t>  </a:t>
            </a:r>
            <a:r>
              <a:rPr lang="hr-HR" dirty="0" err="1"/>
              <a:t>electronic</a:t>
            </a:r>
            <a:r>
              <a:rPr lang="hr-HR" dirty="0"/>
              <a:t> </a:t>
            </a:r>
            <a:r>
              <a:rPr lang="hr-HR" dirty="0" err="1"/>
              <a:t>cash</a:t>
            </a:r>
            <a:r>
              <a:rPr lang="hr-HR" dirty="0"/>
              <a:t> system”</a:t>
            </a:r>
          </a:p>
          <a:p>
            <a:pPr>
              <a:buFontTx/>
              <a:buChar char="-"/>
            </a:pPr>
            <a:r>
              <a:rPr lang="hr-HR" dirty="0"/>
              <a:t>2009. lansiran Bitcoin</a:t>
            </a:r>
          </a:p>
          <a:p>
            <a:pPr>
              <a:buFontTx/>
              <a:buChar char="-"/>
            </a:pPr>
            <a:r>
              <a:rPr lang="hr-HR" dirty="0"/>
              <a:t>2012. pokrenut </a:t>
            </a:r>
            <a:r>
              <a:rPr lang="hr-HR" dirty="0" err="1"/>
              <a:t>Tether</a:t>
            </a:r>
            <a:endParaRPr lang="hr-HR" dirty="0"/>
          </a:p>
          <a:p>
            <a:pPr>
              <a:buFontTx/>
              <a:buChar char="-"/>
            </a:pPr>
            <a:r>
              <a:rPr lang="hr-HR" dirty="0"/>
              <a:t>2013., </a:t>
            </a:r>
            <a:r>
              <a:rPr lang="hr-HR" dirty="0" err="1"/>
              <a:t>Vitalik</a:t>
            </a:r>
            <a:r>
              <a:rPr lang="hr-HR" dirty="0"/>
              <a:t> Buterin: „</a:t>
            </a:r>
            <a:r>
              <a:rPr lang="en-US" dirty="0"/>
              <a:t>Ethereum: A Next-Generation Smart Contract and Decentralized Application Platform</a:t>
            </a:r>
            <a:r>
              <a:rPr lang="hr-HR" dirty="0"/>
              <a:t>”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kstniOkvir 7">
            <a:extLst>
              <a:ext uri="{FF2B5EF4-FFF2-40B4-BE49-F238E27FC236}">
                <a16:creationId xmlns:a16="http://schemas.microsoft.com/office/drawing/2014/main" id="{C849CD8E-715B-4AA3-97A8-FE1BAEBC2050}"/>
              </a:ext>
            </a:extLst>
          </p:cNvPr>
          <p:cNvSpPr txBox="1"/>
          <p:nvPr/>
        </p:nvSpPr>
        <p:spPr>
          <a:xfrm>
            <a:off x="242156" y="6430363"/>
            <a:ext cx="7354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Preuzeto s </a:t>
            </a:r>
            <a:r>
              <a:rPr lang="hr-HR" dirty="0">
                <a:hlinkClick r:id="rId4"/>
              </a:rPr>
              <a:t>www.medium.com</a:t>
            </a:r>
            <a:r>
              <a:rPr lang="hr-HR" dirty="0"/>
              <a:t>, „A </a:t>
            </a:r>
            <a:r>
              <a:rPr lang="hr-HR" dirty="0" err="1"/>
              <a:t>brief</a:t>
            </a:r>
            <a:r>
              <a:rPr lang="hr-HR" dirty="0"/>
              <a:t> </a:t>
            </a:r>
            <a:r>
              <a:rPr lang="hr-HR" dirty="0" err="1"/>
              <a:t>history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blockchain</a:t>
            </a:r>
            <a:r>
              <a:rPr lang="hr-HR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2166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5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DIGITALIZACIJA ELEKTROENERGETSKOG SEKTORA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 I  IZAZOVI KIBERNETIČKE SIGURNOSTI</a:t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21. ožujka 2019.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457200" y="1412875"/>
            <a:ext cx="8363272" cy="5012703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/>
              <a:t>Povijest </a:t>
            </a:r>
            <a:r>
              <a:rPr lang="hr-HR" b="1" dirty="0" err="1"/>
              <a:t>blockchain</a:t>
            </a:r>
            <a:r>
              <a:rPr lang="hr-HR" b="1" dirty="0"/>
              <a:t>-a (2)</a:t>
            </a:r>
          </a:p>
          <a:p>
            <a:pPr>
              <a:buFontTx/>
              <a:buChar char="-"/>
            </a:pPr>
            <a:r>
              <a:rPr lang="hr-HR" dirty="0"/>
              <a:t>2015. </a:t>
            </a:r>
            <a:r>
              <a:rPr lang="hr-HR" dirty="0" err="1"/>
              <a:t>NASDAQ</a:t>
            </a:r>
            <a:r>
              <a:rPr lang="hr-HR" dirty="0"/>
              <a:t> pokreće pilot projekt za povećanje brzine trgovanja i smanjenje troškova</a:t>
            </a:r>
          </a:p>
          <a:p>
            <a:pPr>
              <a:buFontTx/>
              <a:buChar char="-"/>
            </a:pPr>
            <a:r>
              <a:rPr lang="hr-HR" dirty="0"/>
              <a:t>2016. IBM počinje nuditi uslugu </a:t>
            </a:r>
            <a:r>
              <a:rPr lang="hr-HR" dirty="0" err="1"/>
              <a:t>BaaS</a:t>
            </a:r>
            <a:r>
              <a:rPr lang="hr-HR" dirty="0"/>
              <a:t> (</a:t>
            </a:r>
            <a:r>
              <a:rPr lang="hr-HR" dirty="0" err="1"/>
              <a:t>blockchain</a:t>
            </a:r>
            <a:r>
              <a:rPr lang="hr-HR" dirty="0"/>
              <a:t>-as-a-</a:t>
            </a:r>
            <a:r>
              <a:rPr lang="hr-HR" dirty="0" err="1"/>
              <a:t>service</a:t>
            </a:r>
            <a:r>
              <a:rPr lang="hr-HR" dirty="0"/>
              <a:t>)</a:t>
            </a:r>
          </a:p>
          <a:p>
            <a:pPr>
              <a:buFontTx/>
              <a:buChar char="-"/>
            </a:pPr>
            <a:r>
              <a:rPr lang="hr-HR" dirty="0"/>
              <a:t>2017. Bitcoin je na maksimalnih 20.000 USD</a:t>
            </a:r>
          </a:p>
          <a:p>
            <a:pPr>
              <a:buFontTx/>
              <a:buChar char="-"/>
            </a:pPr>
            <a:r>
              <a:rPr lang="hr-HR" dirty="0"/>
              <a:t>2018. 15% financijskih institucija koristi </a:t>
            </a:r>
            <a:r>
              <a:rPr lang="hr-HR" dirty="0" err="1"/>
              <a:t>Blockchain</a:t>
            </a:r>
            <a:endParaRPr lang="hr-HR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13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6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DIGITALIZACIJA ELEKTROENERGETSKOG SEKTORA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 I  IZAZOVI KIBERNETIČKE SIGURNOSTI</a:t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21. ožujka 2019.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390364" y="1274419"/>
            <a:ext cx="8363272" cy="5012703"/>
          </a:xfrm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b="1" dirty="0"/>
              <a:t>Što je </a:t>
            </a:r>
            <a:r>
              <a:rPr lang="hr-HR" b="1" dirty="0" err="1"/>
              <a:t>blockchain</a:t>
            </a:r>
            <a:r>
              <a:rPr lang="hr-HR" b="1" dirty="0"/>
              <a:t>?</a:t>
            </a:r>
          </a:p>
          <a:p>
            <a:pPr>
              <a:buFontTx/>
              <a:buChar char="-"/>
            </a:pPr>
            <a:r>
              <a:rPr lang="hr-HR" dirty="0"/>
              <a:t>Distribuirana replicirana baza podataka (zapisa, ugovora, dokumenata…) između korisnika </a:t>
            </a:r>
          </a:p>
          <a:p>
            <a:pPr>
              <a:buFontTx/>
              <a:buChar char="-"/>
            </a:pPr>
            <a:r>
              <a:rPr lang="hr-HR" dirty="0"/>
              <a:t>Svaki čvor sadrži kompletnu bazu svih transakcija</a:t>
            </a:r>
          </a:p>
          <a:p>
            <a:pPr>
              <a:buFontTx/>
              <a:buChar char="-"/>
            </a:pPr>
            <a:r>
              <a:rPr lang="hr-HR" dirty="0"/>
              <a:t>Nema centralne kontrole ili arbitra</a:t>
            </a:r>
          </a:p>
          <a:p>
            <a:pPr lvl="1">
              <a:buFontTx/>
              <a:buChar char="-"/>
            </a:pPr>
            <a:r>
              <a:rPr lang="hr-HR" dirty="0"/>
              <a:t>Korištenje „Distribuiranog konsenzusa”</a:t>
            </a:r>
          </a:p>
          <a:p>
            <a:pPr>
              <a:buFontTx/>
              <a:buChar char="-"/>
            </a:pPr>
            <a:r>
              <a:rPr lang="hr-HR" dirty="0"/>
              <a:t>Digitalno potpisivanje transakcija</a:t>
            </a:r>
          </a:p>
          <a:p>
            <a:pPr>
              <a:buFontTx/>
              <a:buChar char="-"/>
            </a:pPr>
            <a:r>
              <a:rPr lang="hr-HR" dirty="0"/>
              <a:t>Dopuna standardnim alatima za informacijsku sigurnost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636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7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DIGITALIZACIJA ELEKTROENERGETSKOG SEKTORA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 I  IZAZOVI KIBERNETIČKE SIGURNOSTI</a:t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21. ožujka 2019.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457200" y="1412875"/>
            <a:ext cx="8363272" cy="5012703"/>
          </a:xfrm>
          <a:ln>
            <a:solidFill>
              <a:schemeClr val="bg1"/>
            </a:solidFill>
          </a:ln>
        </p:spPr>
        <p:txBody>
          <a:bodyPr/>
          <a:lstStyle/>
          <a:p>
            <a:endParaRPr lang="hr-HR" dirty="0"/>
          </a:p>
          <a:p>
            <a:pPr marL="0" indent="0">
              <a:buNone/>
            </a:pPr>
            <a:r>
              <a:rPr lang="hr-HR" b="1" dirty="0"/>
              <a:t>Glavne karakteristike </a:t>
            </a:r>
            <a:r>
              <a:rPr lang="hr-HR" b="1" dirty="0" err="1"/>
              <a:t>blockchain</a:t>
            </a:r>
            <a:r>
              <a:rPr lang="hr-HR" b="1" dirty="0"/>
              <a:t>-a</a:t>
            </a:r>
          </a:p>
          <a:p>
            <a:pPr>
              <a:buFontTx/>
              <a:buChar char="-"/>
            </a:pPr>
            <a:r>
              <a:rPr lang="hr-HR" dirty="0"/>
              <a:t>Distribuiranost</a:t>
            </a:r>
          </a:p>
          <a:p>
            <a:pPr>
              <a:buFontTx/>
              <a:buChar char="-"/>
            </a:pPr>
            <a:r>
              <a:rPr lang="hr-HR" dirty="0"/>
              <a:t>Transparentnost</a:t>
            </a:r>
          </a:p>
          <a:p>
            <a:pPr>
              <a:buFontTx/>
              <a:buChar char="-"/>
            </a:pPr>
            <a:r>
              <a:rPr lang="hr-HR" dirty="0"/>
              <a:t>Nepromjenjivost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7387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8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DIGITALIZACIJA ELEKTROENERGETSKOG SEKTORA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 I  IZAZOVI KIBERNETIČKE SIGURNOSTI</a:t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21. ožujka 2019.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kstniOkvir 2">
            <a:extLst>
              <a:ext uri="{FF2B5EF4-FFF2-40B4-BE49-F238E27FC236}">
                <a16:creationId xmlns:a16="http://schemas.microsoft.com/office/drawing/2014/main" id="{AAD8328F-32A6-416E-851F-D8617D69AA50}"/>
              </a:ext>
            </a:extLst>
          </p:cNvPr>
          <p:cNvSpPr txBox="1"/>
          <p:nvPr/>
        </p:nvSpPr>
        <p:spPr>
          <a:xfrm>
            <a:off x="242156" y="6430363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Preuzeto s www.zignuts.com</a:t>
            </a:r>
          </a:p>
        </p:txBody>
      </p:sp>
      <p:pic>
        <p:nvPicPr>
          <p:cNvPr id="2050" name="Picture 2" descr="Slikovni rezultat za blockchain architecture">
            <a:extLst>
              <a:ext uri="{FF2B5EF4-FFF2-40B4-BE49-F238E27FC236}">
                <a16:creationId xmlns:a16="http://schemas.microsoft.com/office/drawing/2014/main" id="{39EDCCBC-2D86-4A75-BA40-E6F1E66C37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84"/>
          <a:stretch/>
        </p:blipFill>
        <p:spPr bwMode="auto">
          <a:xfrm>
            <a:off x="240540" y="2204394"/>
            <a:ext cx="8662919" cy="3488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niOkvir 4">
            <a:extLst>
              <a:ext uri="{FF2B5EF4-FFF2-40B4-BE49-F238E27FC236}">
                <a16:creationId xmlns:a16="http://schemas.microsoft.com/office/drawing/2014/main" id="{AC6C0299-4685-4AB4-BD41-108543F87D18}"/>
              </a:ext>
            </a:extLst>
          </p:cNvPr>
          <p:cNvSpPr txBox="1"/>
          <p:nvPr/>
        </p:nvSpPr>
        <p:spPr>
          <a:xfrm>
            <a:off x="1045824" y="1268760"/>
            <a:ext cx="7198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/>
              <a:t>Kako </a:t>
            </a:r>
            <a:r>
              <a:rPr lang="hr-HR" sz="3200" dirty="0" err="1"/>
              <a:t>Blockchain</a:t>
            </a:r>
            <a:r>
              <a:rPr lang="hr-HR" sz="3200" dirty="0"/>
              <a:t> radi?</a:t>
            </a:r>
          </a:p>
        </p:txBody>
      </p:sp>
    </p:spTree>
    <p:extLst>
      <p:ext uri="{BB962C8B-B14F-4D97-AF65-F5344CB8AC3E}">
        <p14:creationId xmlns:p14="http://schemas.microsoft.com/office/powerpoint/2010/main" val="2170655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9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DIGITALIZACIJA ELEKTROENERGETSKOG SEKTORA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 I  IZAZOVI KIBERNETIČKE SIGURNOSTI</a:t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21. ožujka 2019.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kstniOkvir 2">
            <a:extLst>
              <a:ext uri="{FF2B5EF4-FFF2-40B4-BE49-F238E27FC236}">
                <a16:creationId xmlns:a16="http://schemas.microsoft.com/office/drawing/2014/main" id="{AAD8328F-32A6-416E-851F-D8617D69AA50}"/>
              </a:ext>
            </a:extLst>
          </p:cNvPr>
          <p:cNvSpPr txBox="1"/>
          <p:nvPr/>
        </p:nvSpPr>
        <p:spPr>
          <a:xfrm>
            <a:off x="242156" y="6430363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Preuzeto s www.hrote.hr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AC6C0299-4685-4AB4-BD41-108543F87D18}"/>
              </a:ext>
            </a:extLst>
          </p:cNvPr>
          <p:cNvSpPr txBox="1"/>
          <p:nvPr/>
        </p:nvSpPr>
        <p:spPr>
          <a:xfrm>
            <a:off x="1045824" y="1268760"/>
            <a:ext cx="7198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/>
              <a:t>Tržište električne energije u RH</a:t>
            </a:r>
          </a:p>
        </p:txBody>
      </p:sp>
      <p:pic>
        <p:nvPicPr>
          <p:cNvPr id="3074" name="Picture 2" descr="Model bilanÄnih grupa">
            <a:extLst>
              <a:ext uri="{FF2B5EF4-FFF2-40B4-BE49-F238E27FC236}">
                <a16:creationId xmlns:a16="http://schemas.microsoft.com/office/drawing/2014/main" id="{4D6A01E6-316E-4C92-9A74-4E371BF324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291" y="1753771"/>
            <a:ext cx="6704077" cy="46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7916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605</Words>
  <Application>Microsoft Office PowerPoint</Application>
  <PresentationFormat>Prikaz na zaslonu (4:3)</PresentationFormat>
  <Paragraphs>116</Paragraphs>
  <Slides>18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  Seminar   DIGITALIZACIJA ELEKTROENERGETSKOG SEKTORA   I  IZAZOVI KIBERNETIČKE SIGURNOSTI 21. ožujka 2019.                       </vt:lpstr>
      <vt:lpstr>  Seminar   DIGITALIZACIJA ELEKTROENERGETSKOG SEKTORA   I  IZAZOVI KIBERNETIČKE SIGURNOSTI 21. ožujka 2019.                       </vt:lpstr>
      <vt:lpstr>  Seminar   DIGITALIZACIJA ELEKTROENERGETSKOG SEKTORA   I  IZAZOVI KIBERNETIČKE SIGURNOSTI 21. ožujka 2019.                       </vt:lpstr>
      <vt:lpstr>  Seminar   DIGITALIZACIJA ELEKTROENERGETSKOG SEKTORA   I  IZAZOVI KIBERNETIČKE SIGURNOSTI 21. ožujka 2019.                       </vt:lpstr>
      <vt:lpstr>  Seminar   DIGITALIZACIJA ELEKTROENERGETSKOG SEKTORA   I  IZAZOVI KIBERNETIČKE SIGURNOSTI 21. ožujka 2019.                       </vt:lpstr>
      <vt:lpstr>  Seminar   DIGITALIZACIJA ELEKTROENERGETSKOG SEKTORA   I  IZAZOVI KIBERNETIČKE SIGURNOSTI 21. ožujka 2019.                       </vt:lpstr>
      <vt:lpstr>  Seminar   DIGITALIZACIJA ELEKTROENERGETSKOG SEKTORA   I  IZAZOVI KIBERNETIČKE SIGURNOSTI 21. ožujka 2019.                       </vt:lpstr>
      <vt:lpstr>  Seminar   DIGITALIZACIJA ELEKTROENERGETSKOG SEKTORA   I  IZAZOVI KIBERNETIČKE SIGURNOSTI 21. ožujka 2019.                       </vt:lpstr>
      <vt:lpstr>  Seminar   DIGITALIZACIJA ELEKTROENERGETSKOG SEKTORA   I  IZAZOVI KIBERNETIČKE SIGURNOSTI 21. ožujka 2019.                       </vt:lpstr>
      <vt:lpstr>  Seminar   DIGITALIZACIJA ELEKTROENERGETSKOG SEKTORA   I  IZAZOVI KIBERNETIČKE SIGURNOSTI 21. ožujka 2019.                       </vt:lpstr>
      <vt:lpstr>  Seminar   DIGITALIZACIJA ELEKTROENERGETSKOG SEKTORA   I  IZAZOVI KIBERNETIČKE SIGURNOSTI 21. ožujka 2019.                       </vt:lpstr>
      <vt:lpstr>  Seminar   DIGITALIZACIJA ELEKTROENERGETSKOG SEKTORA   I  IZAZOVI KIBERNETIČKE SIGURNOSTI 21. ožujka 2019.                       </vt:lpstr>
      <vt:lpstr>  Seminar   DIGITALIZACIJA ELEKTROENERGETSKOG SEKTORA   I  IZAZOVI KIBERNETIČKE SIGURNOSTI 21. ožujka 2019.                       </vt:lpstr>
      <vt:lpstr>  Seminar   DIGITALIZACIJA ELEKTROENERGETSKOG SEKTORA   I  IZAZOVI KIBERNETIČKE SIGURNOSTI 21. ožujka 2019.                       </vt:lpstr>
      <vt:lpstr>  Seminar   DIGITALIZACIJA ELEKTROENERGETSKOG SEKTORA   I  IZAZOVI KIBERNETIČKE SIGURNOSTI 21. ožujka 2019.                       </vt:lpstr>
      <vt:lpstr>  Seminar   DIGITALIZACIJA ELEKTROENERGETSKOG SEKTORA   I  IZAZOVI KIBERNETIČKE SIGURNOSTI 21. ožujka 2019.                       </vt:lpstr>
      <vt:lpstr>  Seminar   DIGITALIZACIJA ELEKTROENERGETSKOG SEKTORA   I  IZAZOVI KIBERNETIČKE SIGURNOSTI 21. ožujka 2019.                       </vt:lpstr>
      <vt:lpstr>  Seminar   DIGITALIZACIJA ELEKTROENERGETSKOG SEKTORA   I  IZAZOVI KIBERNETIČKE SIGURNOSTI 21. ožujka 2019.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Logotip              Naziv seminara             logotip HO CIRED                        datum održavanja              HKIE</dc:title>
  <dc:creator>kompic</dc:creator>
  <cp:lastModifiedBy>Boris Njavro</cp:lastModifiedBy>
  <cp:revision>46</cp:revision>
  <dcterms:created xsi:type="dcterms:W3CDTF">2015-02-06T07:22:36Z</dcterms:created>
  <dcterms:modified xsi:type="dcterms:W3CDTF">2019-03-21T09:13:03Z</dcterms:modified>
</cp:coreProperties>
</file>